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22" r:id="rId22"/>
    <p:sldId id="316" r:id="rId23"/>
    <p:sldId id="300" r:id="rId24"/>
    <p:sldId id="309" r:id="rId25"/>
    <p:sldId id="266" r:id="rId26"/>
    <p:sldId id="28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FF"/>
    <a:srgbClr val="FF7E79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/>
    <p:restoredTop sz="90235"/>
  </p:normalViewPr>
  <p:slideViewPr>
    <p:cSldViewPr snapToGrid="0" snapToObjects="1">
      <p:cViewPr>
        <p:scale>
          <a:sx n="92" d="100"/>
          <a:sy n="92" d="100"/>
        </p:scale>
        <p:origin x="144" y="992"/>
      </p:cViewPr>
      <p:guideLst>
        <p:guide orient="horz" pos="2137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7228402743204"/>
                  <c:y val="-0.0460509093628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277044835695204"/>
                  <c:y val="-0.10434243583917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2158809017362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756824046299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4317618034724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-0.00719603005787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714902200507"/>
                  <c:y val="-0.1292429663055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117871538964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0307827595216892"/>
                  <c:y val="-0.14831187934240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8354760882153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584872430912095"/>
                  <c:y val="0.005324212318016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9402130942587"/>
                  <c:y val="-0.06944112344194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5479316651825"/>
                  <c:y val="-0.066706065403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123131038086756"/>
                  <c:y val="-0.08851003647877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768599452309253"/>
                  <c:y val="0.001008860749452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7103984"/>
        <c:axId val="-2107119776"/>
      </c:lineChart>
      <c:catAx>
        <c:axId val="-210710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119776"/>
        <c:crosses val="autoZero"/>
        <c:auto val="1"/>
        <c:lblAlgn val="ctr"/>
        <c:lblOffset val="100"/>
        <c:noMultiLvlLbl val="0"/>
      </c:catAx>
      <c:valAx>
        <c:axId val="-2107119776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710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1993819987019"/>
                  <c:y val="-0.03165885821635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03927218285793"/>
                  <c:y val="-0.1043424654002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85508175881485"/>
                  <c:y val="-0.100814426514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43141774628634"/>
                  <c:y val="-0.121323684606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0.03317540781528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169.7</c:v>
                </c:pt>
                <c:pt idx="1">
                  <c:v>85.7</c:v>
                </c:pt>
                <c:pt idx="2">
                  <c:v>43.0</c:v>
                </c:pt>
                <c:pt idx="3">
                  <c:v>23.0</c:v>
                </c:pt>
                <c:pt idx="4">
                  <c:v>23.3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03927218285793"/>
                  <c:y val="-0.0935484172554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83325547691206"/>
                  <c:y val="-0.12564498687290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58048567090855"/>
                  <c:y val="-0.1622725069360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1878900978915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438692688837E-16"/>
                  <c:y val="-0.1591059695052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172.7</c:v>
                </c:pt>
                <c:pt idx="1">
                  <c:v>103.7</c:v>
                </c:pt>
                <c:pt idx="2">
                  <c:v>64.7</c:v>
                </c:pt>
                <c:pt idx="3">
                  <c:v>48.7</c:v>
                </c:pt>
                <c:pt idx="4">
                  <c:v>37.7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86309012136029"/>
                  <c:y val="-0.1061383570325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18834010748015"/>
                  <c:y val="-0.06461838506874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73702876922399"/>
                  <c:y val="-0.1242743410743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60953824122344"/>
                  <c:y val="-0.1490289747949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920860224112"/>
                  <c:y val="-0.04403914981430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129.7</c:v>
                </c:pt>
                <c:pt idx="1">
                  <c:v>77.7</c:v>
                </c:pt>
                <c:pt idx="2">
                  <c:v>55.0</c:v>
                </c:pt>
                <c:pt idx="3">
                  <c:v>39.0</c:v>
                </c:pt>
                <c:pt idx="4">
                  <c:v>32.7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3711184"/>
        <c:axId val="2090438704"/>
      </c:lineChart>
      <c:catAx>
        <c:axId val="-210371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0438704"/>
        <c:crosses val="autoZero"/>
        <c:auto val="1"/>
        <c:lblAlgn val="ctr"/>
        <c:lblOffset val="100"/>
        <c:noMultiLvlLbl val="0"/>
      </c:catAx>
      <c:valAx>
        <c:axId val="2090438704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371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53340260772139"/>
                  <c:y val="0.1129532885846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28689985410053"/>
                  <c:y val="-0.008309130364015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9197189842204"/>
                  <c:y val="-0.09957870340579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274869100504695"/>
                  <c:y val="-0.0282424453479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122164044668754"/>
                  <c:y val="0.04084457232528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6649213400626"/>
                  <c:y val="-0.1495916543150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8677752171959"/>
                  <c:y val="-0.1057767544426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50887360662649"/>
                  <c:y val="-0.12950422621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152333412018938"/>
                  <c:y val="-0.084556450152441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74200141634089"/>
                  <c:y val="0.020293548036585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411300847476988"/>
                  <c:y val="-0.0888140373797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517263727402957"/>
                  <c:y val="-0.1053649750093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80312542760422"/>
                  <c:y val="-0.099115282559640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1982413982622E-16"/>
                  <c:y val="-0.016705321120364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71130848"/>
        <c:axId val="2118222192"/>
      </c:lineChart>
      <c:catAx>
        <c:axId val="207113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222192"/>
        <c:crosses val="autoZero"/>
        <c:auto val="1"/>
        <c:lblAlgn val="ctr"/>
        <c:lblOffset val="100"/>
        <c:noMultiLvlLbl val="0"/>
      </c:catAx>
      <c:valAx>
        <c:axId val="2118222192"/>
        <c:scaling>
          <c:orientation val="minMax"/>
          <c:max val="170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1130848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220842027377693"/>
                  <c:y val="0.023675930493218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696234953716"/>
                  <c:y val="-0.1685131643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332793605788941"/>
                  <c:y val="-0.143432214771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60507928325262"/>
                  <c:y val="-0.1198341204452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"/>
                  <c:y val="-0.057731542755559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1469.0</c:v>
                </c:pt>
                <c:pt idx="1">
                  <c:v>783.0</c:v>
                </c:pt>
                <c:pt idx="2">
                  <c:v>398.0</c:v>
                </c:pt>
                <c:pt idx="3">
                  <c:v>389.3</c:v>
                </c:pt>
                <c:pt idx="4">
                  <c:v>281.3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167566753220832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50446079217265E-5"/>
                  <c:y val="-0.1790488237276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13266625327523"/>
                  <c:y val="-0.171895527381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444233010791147"/>
                  <c:y val="-0.1766826042577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605079283252631"/>
                  <c:y val="-0.12332179119639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1614.0</c:v>
                </c:pt>
                <c:pt idx="1">
                  <c:v>610.7</c:v>
                </c:pt>
                <c:pt idx="2">
                  <c:v>612.0</c:v>
                </c:pt>
                <c:pt idx="3">
                  <c:v>418.7</c:v>
                </c:pt>
                <c:pt idx="4">
                  <c:v>294.3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334708896118607"/>
                  <c:y val="0.00866392846154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51269820813155"/>
                  <c:y val="-0.1040947318040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275051413872561"/>
                  <c:y val="-0.1637257822687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434535066845776"/>
                  <c:y val="0.062596761038694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302539641626321"/>
                  <c:y val="0.039337482967615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1598.0</c:v>
                </c:pt>
                <c:pt idx="1">
                  <c:v>609.0</c:v>
                </c:pt>
                <c:pt idx="2">
                  <c:v>488.0</c:v>
                </c:pt>
                <c:pt idx="3">
                  <c:v>362.7</c:v>
                </c:pt>
                <c:pt idx="4">
                  <c:v>254.3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1309696"/>
        <c:axId val="2115584320"/>
      </c:lineChart>
      <c:catAx>
        <c:axId val="213130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5584320"/>
        <c:crosses val="autoZero"/>
        <c:auto val="1"/>
        <c:lblAlgn val="ctr"/>
        <c:lblOffset val="100"/>
        <c:noMultiLvlLbl val="0"/>
      </c:catAx>
      <c:valAx>
        <c:axId val="2115584320"/>
        <c:scaling>
          <c:orientation val="minMax"/>
          <c:max val="1750.0"/>
          <c:min val="25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1309696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2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Pt>
            <c:idx val="3"/>
            <c:marker>
              <c:symbol val="circle"/>
              <c:size val="5"/>
              <c:spPr>
                <a:solidFill>
                  <a:schemeClr val="accent5"/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692709707068766"/>
                  <c:y val="-0.08042486320410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8641302137408"/>
                      <c:h val="0.080010638715288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131221304323275"/>
                  <c:y val="-0.1291668314417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4106290499699"/>
                      <c:h val="0.070262208074794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35597095681381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7920295154783"/>
                      <c:h val="0.0848847298675227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22428795517192"/>
                  <c:y val="0.03899394206405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4827297482324"/>
                      <c:h val="0.09463316050801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32.0</c:v>
                </c:pt>
                <c:pt idx="1">
                  <c:v>64.0</c:v>
                </c:pt>
                <c:pt idx="2">
                  <c:v>128.0</c:v>
                </c:pt>
                <c:pt idx="3">
                  <c:v>256.0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6552400"/>
        <c:axId val="2065227552"/>
      </c:lineChart>
      <c:catAx>
        <c:axId val="2116552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5227552"/>
        <c:crosses val="autoZero"/>
        <c:auto val="1"/>
        <c:lblAlgn val="ctr"/>
        <c:lblOffset val="100"/>
        <c:noMultiLvlLbl val="0"/>
      </c:catAx>
      <c:valAx>
        <c:axId val="2065227552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552400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308712236076863"/>
                  <c:y val="-0.0599234827041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375769286198485"/>
                  <c:y val="-0.09934806826856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l"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6300336901621"/>
                      <c:h val="0.080010638715288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485970762393376"/>
                  <c:y val="-0.12601290055979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893990263189"/>
                      <c:h val="0.0702622080747948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462.7</c:v>
                </c:pt>
                <c:pt idx="1">
                  <c:v>428.7</c:v>
                </c:pt>
                <c:pt idx="2">
                  <c:v>476.7</c:v>
                </c:pt>
                <c:pt idx="3">
                  <c:v>561.7</c:v>
                </c:pt>
                <c:pt idx="4">
                  <c:v>604.0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154356118038433"/>
                  <c:y val="0.06307735021488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416775965971523"/>
                  <c:y val="0.03899414068577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081296986324"/>
                      <c:h val="0.084884729867522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377590146537405"/>
                  <c:y val="0.0043013041117988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325104969384"/>
                      <c:h val="0.094633160508016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333.3</c:v>
                </c:pt>
                <c:pt idx="1">
                  <c:v>303.0</c:v>
                </c:pt>
                <c:pt idx="2">
                  <c:v>345.0</c:v>
                </c:pt>
                <c:pt idx="3">
                  <c:v>339.7</c:v>
                </c:pt>
                <c:pt idx="4">
                  <c:v>603.0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3302528"/>
        <c:axId val="2070963024"/>
      </c:lineChart>
      <c:catAx>
        <c:axId val="213330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0963024"/>
        <c:crosses val="autoZero"/>
        <c:auto val="1"/>
        <c:lblAlgn val="ctr"/>
        <c:lblOffset val="100"/>
        <c:noMultiLvlLbl val="0"/>
      </c:catAx>
      <c:valAx>
        <c:axId val="2070963024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3302528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609731726442183"/>
                  <c:y val="-0.027058064048781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2367580604268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4058709607317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0733870091464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0762164658052723"/>
                  <c:y val="-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0152432931610545"/>
                  <c:y val="-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0609731726442169"/>
                  <c:y val="-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304865863221079"/>
                  <c:y val="-0.05411612809756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260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0.0"/>
                  <c:y val="0.033822580060976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152432931610551"/>
                  <c:y val="0.07440967613414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060973172644218"/>
                  <c:y val="0.06088064410975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"/>
                  <c:y val="0.047351612085367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0152432931610545"/>
                  <c:y val="0.0439693540792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98804944"/>
        <c:axId val="-2079627120"/>
      </c:lineChart>
      <c:catAx>
        <c:axId val="-209880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9627120"/>
        <c:crosses val="autoZero"/>
        <c:auto val="1"/>
        <c:lblAlgn val="ctr"/>
        <c:lblOffset val="100"/>
        <c:noMultiLvlLbl val="0"/>
      </c:catAx>
      <c:valAx>
        <c:axId val="-2079627120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8804944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56107729513884"/>
          <c:y val="0.87351187044964"/>
          <c:w val="0.944205466148907"/>
          <c:h val="0.1012980573148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hart" Target="../charts/chart6.xml"/><Relationship Id="rId7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36563"/>
            <a:ext cx="7772400" cy="2387600"/>
          </a:xfrm>
        </p:spPr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16238"/>
            <a:ext cx="6858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032088"/>
            <a:ext cx="3575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 	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Prof.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35009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62756" y="6532698"/>
            <a:ext cx="6418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5368615"/>
              </p:ext>
            </p:extLst>
          </p:nvPr>
        </p:nvGraphicFramePr>
        <p:xfrm>
          <a:off x="446314" y="1837111"/>
          <a:ext cx="4125686" cy="3529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58503753"/>
              </p:ext>
            </p:extLst>
          </p:nvPr>
        </p:nvGraphicFramePr>
        <p:xfrm>
          <a:off x="4572000" y="1837111"/>
          <a:ext cx="4178632" cy="3529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Rectangle 2"/>
          <p:cNvSpPr/>
          <p:nvPr/>
        </p:nvSpPr>
        <p:spPr>
          <a:xfrm>
            <a:off x="5199421" y="5358920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549" y="5364597"/>
            <a:ext cx="38844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users’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age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30341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905513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458103" y="5149551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80187" y="6528864"/>
            <a:ext cx="6372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(8.5GB)</a:t>
            </a:r>
            <a:endParaRPr lang="en-US" sz="2000" dirty="0">
              <a:solidFill>
                <a:schemeClr val="accent5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31014228"/>
              </p:ext>
            </p:extLst>
          </p:nvPr>
        </p:nvGraphicFramePr>
        <p:xfrm>
          <a:off x="413657" y="1537252"/>
          <a:ext cx="4158343" cy="3698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/>
          <p:cNvSpPr/>
          <p:nvPr/>
        </p:nvSpPr>
        <p:spPr>
          <a:xfrm>
            <a:off x="1205228" y="5187375"/>
            <a:ext cx="2569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Standard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deviation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</a:p>
          <a:p>
            <a:pPr algn="ct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comment’s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length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76631" y="5182109"/>
            <a:ext cx="1802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 </a:t>
            </a:r>
            <a:endParaRPr lang="ko-KR" altLang="en-US" sz="2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>
              <a:tabLst>
                <a:tab pos="5800725" algn="l"/>
              </a:tabLst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Max value 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27041" y="6238806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48562" y="6235086"/>
            <a:ext cx="61275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23759" y="6235086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30143" y="6035031"/>
            <a:ext cx="1359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tandalone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419940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(2Mapper 2Reducer)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81065" y="5931067"/>
            <a:ext cx="216956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Pseudo-distributed</a:t>
            </a:r>
          </a:p>
          <a:p>
            <a:pPr algn="ctr"/>
            <a:r>
              <a:rPr lang="en-US" dirty="0" smtClean="0"/>
              <a:t>(4Mapper </a:t>
            </a:r>
            <a:r>
              <a:rPr lang="en-US" dirty="0"/>
              <a:t>4</a:t>
            </a:r>
            <a:r>
              <a:rPr lang="en-US" dirty="0" smtClean="0"/>
              <a:t>Reducer)</a:t>
            </a:r>
            <a:endParaRPr lang="en-US" dirty="0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559188922"/>
              </p:ext>
            </p:extLst>
          </p:nvPr>
        </p:nvGraphicFramePr>
        <p:xfrm>
          <a:off x="4566220" y="1983528"/>
          <a:ext cx="4197797" cy="327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/>
          <p:cNvSpPr/>
          <p:nvPr/>
        </p:nvSpPr>
        <p:spPr>
          <a:xfrm>
            <a:off x="935608" y="5141208"/>
            <a:ext cx="30572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                     </a:t>
            </a:r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8430341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60775" y="4827810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0710" y="1712777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12657" y="1710600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8650" y="1280551"/>
            <a:ext cx="910801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530502962"/>
              </p:ext>
            </p:extLst>
          </p:nvPr>
        </p:nvGraphicFramePr>
        <p:xfrm>
          <a:off x="465951" y="2072442"/>
          <a:ext cx="4106049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901924" y="6273225"/>
            <a:ext cx="734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1764973904"/>
              </p:ext>
            </p:extLst>
          </p:nvPr>
        </p:nvGraphicFramePr>
        <p:xfrm>
          <a:off x="4572000" y="2072442"/>
          <a:ext cx="4121678" cy="4026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ectangle 37"/>
          <p:cNvSpPr/>
          <p:nvPr/>
        </p:nvSpPr>
        <p:spPr>
          <a:xfrm>
            <a:off x="5078060" y="5328703"/>
            <a:ext cx="34982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Distributed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grep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(no Reducer)</a:t>
            </a: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1597" y="5317381"/>
            <a:ext cx="44947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 average 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users’ age based on </a:t>
            </a:r>
            <a:r>
              <a:rPr lang="en-US" sz="2000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countries ]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803080" y="6044010"/>
            <a:ext cx="6127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506182" y="5840235"/>
            <a:ext cx="1202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6 Mapper</a:t>
            </a:r>
            <a:endParaRPr lang="en-US" sz="20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4976185" y="6044010"/>
            <a:ext cx="61275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679287" y="5840235"/>
            <a:ext cx="13324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12 Mapper</a:t>
            </a:r>
            <a:endParaRPr lang="en-US" sz="2000" dirty="0"/>
          </a:p>
        </p:txBody>
      </p:sp>
      <p:sp>
        <p:nvSpPr>
          <p:cNvPr id="46" name="Rectangle 45"/>
          <p:cNvSpPr/>
          <p:nvPr/>
        </p:nvSpPr>
        <p:spPr>
          <a:xfrm>
            <a:off x="8471906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60775" y="4924794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71092" y="195998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7903" y="6367052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SSD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90143335"/>
              </p:ext>
            </p:extLst>
          </p:nvPr>
        </p:nvGraphicFramePr>
        <p:xfrm>
          <a:off x="419100" y="2235200"/>
          <a:ext cx="8331533" cy="4033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8158521" y="5312721"/>
            <a:ext cx="7136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9145" y="196215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(sec)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i="1" dirty="0" smtClean="0"/>
              <a:t>I am working </a:t>
            </a:r>
            <a:r>
              <a:rPr lang="en-US" sz="2400" i="1" dirty="0"/>
              <a:t>well with small datasets like 200-500MB. </a:t>
            </a:r>
            <a:br>
              <a:rPr lang="en-US" sz="2400" i="1" dirty="0"/>
            </a:br>
            <a:r>
              <a:rPr lang="en-US" sz="2400" i="1" dirty="0" smtClean="0"/>
              <a:t>But </a:t>
            </a:r>
            <a:r>
              <a:rPr lang="en-US" sz="2400" i="1" dirty="0"/>
              <a:t>for datasets above </a:t>
            </a:r>
            <a:r>
              <a:rPr lang="en-US" sz="2400" i="1" dirty="0" smtClean="0"/>
              <a:t>1GB, </a:t>
            </a:r>
            <a:r>
              <a:rPr lang="en-US" sz="2400" i="1" dirty="0">
                <a:solidFill>
                  <a:schemeClr val="accent5"/>
                </a:solidFill>
              </a:rPr>
              <a:t>I am getting an error </a:t>
            </a:r>
            <a:r>
              <a:rPr lang="en-US" sz="2400" i="1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r>
              <a:rPr lang="ko-KR" alt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ko-KR" alt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Investigation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What is our </a:t>
            </a:r>
            <a:r>
              <a:rPr lang="en-US" altLang="ko-KR" dirty="0" smtClean="0">
                <a:solidFill>
                  <a:schemeClr val="accent5"/>
                </a:solidFill>
              </a:rPr>
              <a:t>goals</a:t>
            </a:r>
            <a:r>
              <a:rPr lang="en-US" altLang="ko-KR" dirty="0" smtClean="0"/>
              <a:t>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249685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72157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solidFill>
                  <a:schemeClr val="accent5"/>
                </a:solidFill>
              </a:rPr>
              <a:t>Conclusion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 How </a:t>
            </a:r>
            <a:r>
              <a:rPr lang="en-US" sz="3200" dirty="0"/>
              <a:t>to s</a:t>
            </a:r>
            <a:r>
              <a:rPr lang="en-US" sz="3200" dirty="0" smtClean="0"/>
              <a:t>olve the </a:t>
            </a:r>
            <a:r>
              <a:rPr lang="en-US" sz="3200" dirty="0" smtClean="0">
                <a:solidFill>
                  <a:schemeClr val="accent5"/>
                </a:solidFill>
              </a:rPr>
              <a:t>poor performance</a:t>
            </a:r>
            <a:endParaRPr lang="en-US" sz="3200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sz="2800" dirty="0" smtClean="0"/>
              <a:t>1. Adjust ‘</a:t>
            </a:r>
            <a:r>
              <a:rPr lang="en-US" sz="2800" dirty="0" smtClean="0">
                <a:solidFill>
                  <a:schemeClr val="accent5"/>
                </a:solidFill>
              </a:rPr>
              <a:t>split size</a:t>
            </a:r>
            <a:r>
              <a:rPr lang="en-US" sz="2800" dirty="0" smtClean="0"/>
              <a:t>’</a:t>
            </a:r>
            <a:br>
              <a:rPr lang="en-US" sz="2800" dirty="0" smtClean="0"/>
            </a:br>
            <a:r>
              <a:rPr lang="en-US" sz="2800" dirty="0"/>
              <a:t> </a:t>
            </a:r>
            <a:r>
              <a:rPr lang="en-US" sz="2800" dirty="0" smtClean="0"/>
              <a:t>  -</a:t>
            </a:r>
            <a:r>
              <a:rPr lang="en-US" dirty="0" smtClean="0"/>
              <a:t> the more ‘split size’, the less time to spend</a:t>
            </a:r>
          </a:p>
          <a:p>
            <a:pPr marL="457200" lvl="1" indent="0">
              <a:buNone/>
            </a:pPr>
            <a:r>
              <a:rPr lang="en-US" sz="2800" dirty="0" smtClean="0"/>
              <a:t>2. Adjust </a:t>
            </a:r>
            <a:r>
              <a:rPr lang="en-US" altLang="ko-KR" sz="2800" dirty="0" smtClean="0"/>
              <a:t>‘</a:t>
            </a:r>
            <a:r>
              <a:rPr lang="en-US" sz="2800" dirty="0" smtClean="0">
                <a:solidFill>
                  <a:schemeClr val="accent5"/>
                </a:solidFill>
              </a:rPr>
              <a:t>map task capacity</a:t>
            </a:r>
            <a:r>
              <a:rPr lang="en-US" altLang="ko-KR" sz="2800" dirty="0" smtClean="0"/>
              <a:t>’</a:t>
            </a:r>
            <a:r>
              <a:rPr lang="ko-KR" altLang="en-US" sz="2800" dirty="0" smtClean="0">
                <a:solidFill>
                  <a:schemeClr val="accent5"/>
                </a:solidFill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</a:rPr>
              <a:t/>
            </a:r>
            <a:br>
              <a:rPr lang="en-US" altLang="ko-KR" sz="2800" dirty="0" smtClean="0">
                <a:solidFill>
                  <a:schemeClr val="accent5"/>
                </a:solidFill>
              </a:rPr>
            </a:br>
            <a:r>
              <a:rPr lang="en-US" altLang="ko-KR" sz="2800" dirty="0" smtClean="0">
                <a:solidFill>
                  <a:schemeClr val="accent5"/>
                </a:solidFill>
              </a:rPr>
              <a:t>   </a:t>
            </a:r>
            <a:r>
              <a:rPr lang="en-US" altLang="ko-KR" sz="2800" dirty="0" smtClean="0"/>
              <a:t>-</a:t>
            </a:r>
            <a:r>
              <a:rPr lang="en-US" altLang="ko-KR" dirty="0" smtClean="0"/>
              <a:t> </a:t>
            </a:r>
            <a:r>
              <a:rPr lang="en-US" dirty="0" smtClean="0"/>
              <a:t>suitable for input file size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2800" dirty="0" smtClean="0"/>
              <a:t>-</a:t>
            </a:r>
            <a:r>
              <a:rPr lang="en-US" dirty="0" smtClean="0"/>
              <a:t> Big size of map task capacity is not always right</a:t>
            </a:r>
            <a:endParaRPr lang="en-US" dirty="0"/>
          </a:p>
          <a:p>
            <a:r>
              <a:rPr lang="en-US" sz="3200" dirty="0" smtClean="0"/>
              <a:t> If </a:t>
            </a:r>
            <a:r>
              <a:rPr lang="en-US" sz="3200" dirty="0" smtClean="0">
                <a:solidFill>
                  <a:schemeClr val="accent5"/>
                </a:solidFill>
              </a:rPr>
              <a:t>intermediate data structure</a:t>
            </a:r>
            <a:r>
              <a:rPr lang="en-US" sz="3200" dirty="0" smtClean="0"/>
              <a:t> is too large, 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 </a:t>
            </a:r>
            <a:r>
              <a:rPr lang="en-US" dirty="0" smtClean="0"/>
              <a:t>or  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sz="3200" dirty="0" smtClean="0"/>
              <a:t>-</a:t>
            </a:r>
            <a:r>
              <a:rPr lang="en-US" dirty="0" smtClean="0"/>
              <a:t>  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147" y="1838481"/>
            <a:ext cx="30709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i="1" dirty="0" smtClean="0">
                <a:solidFill>
                  <a:schemeClr val="accent5"/>
                </a:solidFill>
              </a:rPr>
              <a:t>Mapper</a:t>
            </a:r>
            <a:r>
              <a:rPr lang="en-US" sz="2400" i="1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takes</a:t>
            </a:r>
            <a:r>
              <a:rPr lang="en-US" sz="2400" dirty="0" smtClean="0"/>
              <a:t> </a:t>
            </a:r>
            <a:r>
              <a:rPr lang="en-US" sz="2400" dirty="0"/>
              <a:t>an input </a:t>
            </a:r>
            <a:endParaRPr lang="en-US" sz="2400" dirty="0" smtClean="0"/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accent5"/>
                </a:solidFill>
              </a:rPr>
              <a:t>produces</a:t>
            </a:r>
            <a:r>
              <a:rPr lang="en-US" sz="2400" dirty="0" smtClean="0"/>
              <a:t> a </a:t>
            </a:r>
            <a:r>
              <a:rPr lang="en-US" sz="2400" dirty="0"/>
              <a:t>set </a:t>
            </a:r>
            <a:endParaRPr lang="en-US" sz="2400" dirty="0" smtClean="0"/>
          </a:p>
          <a:p>
            <a:pPr algn="r"/>
            <a:r>
              <a:rPr lang="en-US" sz="2400" dirty="0"/>
              <a:t>o</a:t>
            </a:r>
            <a:r>
              <a:rPr lang="en-US" sz="2400" dirty="0" smtClean="0"/>
              <a:t>f </a:t>
            </a:r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key/value </a:t>
            </a:r>
            <a:r>
              <a:rPr lang="en-US" sz="2400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0671" y="1781355"/>
            <a:ext cx="34933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5"/>
                </a:solidFill>
              </a:rPr>
              <a:t>Reducer </a:t>
            </a:r>
            <a:r>
              <a:rPr lang="en-US" sz="2400" dirty="0" smtClean="0">
                <a:solidFill>
                  <a:schemeClr val="accent5"/>
                </a:solidFill>
              </a:rPr>
              <a:t>merges </a:t>
            </a:r>
            <a:r>
              <a:rPr lang="en-US" sz="2400" dirty="0"/>
              <a:t>together </a:t>
            </a:r>
            <a:endParaRPr lang="en-US" sz="2400" dirty="0" smtClean="0"/>
          </a:p>
          <a:p>
            <a:r>
              <a:rPr lang="en-US" sz="2400" dirty="0"/>
              <a:t>t</a:t>
            </a:r>
            <a:r>
              <a:rPr lang="en-US" sz="2400" dirty="0" smtClean="0"/>
              <a:t>hese intermediate values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ssociated with </a:t>
            </a:r>
            <a:r>
              <a:rPr lang="en-US" sz="2400" dirty="0"/>
              <a:t>the </a:t>
            </a:r>
            <a:r>
              <a:rPr lang="en-US" sz="2400" dirty="0">
                <a:solidFill>
                  <a:schemeClr val="accent5"/>
                </a:solidFill>
              </a:rPr>
              <a:t>same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intermediate </a:t>
            </a:r>
            <a:r>
              <a:rPr lang="en-US" sz="2400" dirty="0">
                <a:solidFill>
                  <a:schemeClr val="accent5"/>
                </a:solidFill>
              </a:rPr>
              <a:t>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smtClean="0">
                <a:solidFill>
                  <a:schemeClr val="accent5"/>
                </a:solidFill>
              </a:rPr>
              <a:t>goals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8053</TotalTime>
  <Words>1404</Words>
  <Application>Microsoft Macintosh PowerPoint</Application>
  <PresentationFormat>On-screen Show (4:3)</PresentationFormat>
  <Paragraphs>444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What is our goals?</vt:lpstr>
      <vt:lpstr>Two Categories</vt:lpstr>
      <vt:lpstr>1. Inappropriate Configuration 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Problem Investigation</vt:lpstr>
      <vt:lpstr>Problem Investigation</vt:lpstr>
      <vt:lpstr>PowerPoint Presentation</vt:lpstr>
      <vt:lpstr>Summary of Solution</vt:lpstr>
      <vt:lpstr>Conclusion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302</cp:revision>
  <dcterms:created xsi:type="dcterms:W3CDTF">2015-07-31T05:45:57Z</dcterms:created>
  <dcterms:modified xsi:type="dcterms:W3CDTF">2015-08-24T08:43:17Z</dcterms:modified>
</cp:coreProperties>
</file>